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72" r:id="rId11"/>
    <p:sldId id="271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ska Ilic" initials="DI" lastIdx="0" clrIdx="0">
    <p:extLst>
      <p:ext uri="{19B8F6BF-5375-455C-9EA6-DF929625EA0E}">
        <p15:presenceInfo xmlns:p15="http://schemas.microsoft.com/office/powerpoint/2012/main" userId="S-1-5-21-242664112-4282249860-2668862397-17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587A2-256B-42CE-BC1E-DF4834B134F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841BF-29C2-4CC4-8680-794166A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4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7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1" y="0"/>
            <a:ext cx="12198351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841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9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5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0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3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9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1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0C6C6-A812-41F2-95F1-4270A5E605A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2EC2-44C2-4D93-9D96-D64B551F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3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209800" y="1774389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09800" y="2202874"/>
            <a:ext cx="7772400" cy="2266732"/>
          </a:xfrm>
          <a:prstGeom prst="rect">
            <a:avLst/>
          </a:prstGeom>
        </p:spPr>
        <p:txBody>
          <a:bodyPr anchor="ctr">
            <a:normAutofit fontScale="47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None/>
              <a:defRPr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r-Cyrl-RS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Суђење у разумном року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r-Cyrl-RS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пракси привредних судова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auto">
              <a:spcAft>
                <a:spcPts val="0"/>
              </a:spcAft>
              <a:buNone/>
              <a:defRPr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Душка Илић, </a:t>
            </a:r>
          </a:p>
          <a:p>
            <a:pPr algn="r" fontAlgn="auto">
              <a:spcAft>
                <a:spcPts val="0"/>
              </a:spcAft>
              <a:buNone/>
              <a:defRPr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судија Привредног апелационог суда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5170259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295" y="5128888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1154" y="5101990"/>
            <a:ext cx="1875580" cy="104060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785B33F-0C7D-4438-82AC-1CEFFD38DCA3}"/>
              </a:ext>
            </a:extLst>
          </p:cNvPr>
          <p:cNvSpPr/>
          <p:nvPr/>
        </p:nvSpPr>
        <p:spPr>
          <a:xfrm>
            <a:off x="1524000" y="6381328"/>
            <a:ext cx="9144000" cy="4766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Хотел ,,Стара планина“                    ДЕВЕТИ СТРУЧНИ СКУП АГЕНЦИЈЕ ЗА ЛИЦЕНИЦРАЊЕ СТЕЧАЈНИХ УПРАВНИКА                  2</a:t>
            </a:r>
            <a:r>
              <a:rPr lang="sr-Latn-RS" sz="10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10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.11.2019</a:t>
            </a:r>
            <a:r>
              <a:rPr lang="sr-Cyrl-RS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.-28.11.2019.</a:t>
            </a:r>
            <a:endParaRPr lang="sr-Latn-RS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81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Извештај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 управника о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току поступка стечаја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11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Континуитет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извршног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стечајног поступка </a:t>
            </a:r>
          </a:p>
          <a:p>
            <a:pPr marL="0" indent="0" algn="ctr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 потраживања</a:t>
            </a:r>
          </a:p>
          <a:p>
            <a:pPr marL="0" indent="0" algn="ctr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000" b="1" dirty="0" smtClean="0"/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посматрати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целина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подношења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иницијалног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endParaRPr lang="sr-Cyrl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Постојање фактичког континуитета свих поступака пред судом </a:t>
            </a:r>
          </a:p>
          <a:p>
            <a:pPr marL="0" indent="0" algn="just">
              <a:buNone/>
            </a:pPr>
            <a:endParaRPr lang="sr-Cyrl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Стицање </a:t>
            </a:r>
            <a:r>
              <a:rPr lang="sr-Cyrl-R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статуса странке 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r-Cyrl-RS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sr-Cyrl-R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59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Утврђење повреде права на суђење у разумном року </a:t>
            </a:r>
          </a:p>
          <a:p>
            <a:pPr marL="0" indent="0" algn="ctr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нови приговор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Последице утврђене повреде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24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sr-Cyrl-RS" b="1" dirty="0" smtClean="0"/>
              <a:t>- ХВАЛА НА ПАЖЊИ -</a:t>
            </a:r>
          </a:p>
          <a:p>
            <a:endParaRPr lang="sr-Cyrl-RS" b="1" dirty="0"/>
          </a:p>
          <a:p>
            <a:pPr marL="0" indent="0" algn="ctr">
              <a:buNone/>
            </a:pPr>
            <a:r>
              <a:rPr lang="sr-Cyrl-RS" sz="2400" dirty="0" smtClean="0"/>
              <a:t>Питања?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142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Мерила за оцену трајања суђења у разумном року</a:t>
            </a:r>
          </a:p>
          <a:p>
            <a:pPr marL="0" indent="0" algn="ctr">
              <a:buNone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 4.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одлучивању о правним средствима којима се штити право на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суђење у разумном року уважавају се све околности предмета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суђења, пре свега:</a:t>
            </a:r>
          </a:p>
          <a:p>
            <a:pPr marL="0" indent="0" algn="just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сложеност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чињеничних и правних питања,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целокупно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трајање поступка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поступање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суда, јавног тужилаштва или другог државног органа,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врста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суђења или истраге,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значај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суђења или истраге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странку,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понашање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странака током поступка, посебно поштовање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процесних права и обавеза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поштовање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редоследа решавања предмета и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законски рокови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заказивање рочишта и главног претреса и израду одлука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5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Сложеност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чињеничних и правних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питања</a:t>
            </a:r>
          </a:p>
          <a:p>
            <a:pPr marL="457200" lvl="1" indent="0" algn="ctr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arenR"/>
            </a:pPr>
            <a:r>
              <a:rPr lang="en-US" dirty="0" err="1"/>
              <a:t>сложеност</a:t>
            </a:r>
            <a:r>
              <a:rPr lang="en-US" dirty="0"/>
              <a:t> </a:t>
            </a:r>
            <a:r>
              <a:rPr lang="en-US" dirty="0" err="1"/>
              <a:t>чињеница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утврдити</a:t>
            </a:r>
            <a:r>
              <a:rPr lang="en-US" dirty="0"/>
              <a:t>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n-US" dirty="0" err="1"/>
              <a:t>сложеност</a:t>
            </a:r>
            <a:r>
              <a:rPr lang="en-US" dirty="0"/>
              <a:t> </a:t>
            </a:r>
            <a:r>
              <a:rPr lang="en-US" dirty="0" err="1"/>
              <a:t>правних</a:t>
            </a:r>
            <a:r>
              <a:rPr lang="en-US" dirty="0"/>
              <a:t> </a:t>
            </a:r>
            <a:r>
              <a:rPr lang="en-US" dirty="0" err="1"/>
              <a:t>питања</a:t>
            </a:r>
            <a:r>
              <a:rPr lang="en-US" dirty="0"/>
              <a:t> о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одлучити</a:t>
            </a:r>
            <a:r>
              <a:rPr lang="en-US" dirty="0"/>
              <a:t> </a:t>
            </a:r>
            <a:endParaRPr lang="sr-Cyrl-RS" dirty="0"/>
          </a:p>
          <a:p>
            <a:pPr marL="914400" lvl="1" indent="-457200" algn="just">
              <a:buFont typeface="+mj-lt"/>
              <a:buAutoNum type="arabicParenR"/>
            </a:pPr>
            <a:r>
              <a:rPr lang="en-US" dirty="0" err="1"/>
              <a:t>сложеност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 </a:t>
            </a:r>
          </a:p>
          <a:p>
            <a:pPr marL="457200" lvl="1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0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Целокупно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трајање поступка и поступање суда,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јавног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тужилаштва или другог државног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</a:t>
            </a: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900" dirty="0" smtClean="0"/>
              <a:t>	</a:t>
            </a:r>
            <a:r>
              <a:rPr lang="en-US" sz="2000" dirty="0" smtClean="0"/>
              <a:t>у </a:t>
            </a:r>
            <a:r>
              <a:rPr lang="en-US" sz="2000" dirty="0" err="1" smtClean="0"/>
              <a:t>једноставним</a:t>
            </a:r>
            <a:r>
              <a:rPr lang="en-US" sz="2000" dirty="0" smtClean="0"/>
              <a:t> </a:t>
            </a:r>
            <a:r>
              <a:rPr lang="en-US" sz="2000" dirty="0" err="1"/>
              <a:t>предметима</a:t>
            </a:r>
            <a:r>
              <a:rPr lang="en-US" sz="2000" dirty="0"/>
              <a:t> </a:t>
            </a:r>
            <a:r>
              <a:rPr lang="en-US" sz="2000" dirty="0" err="1"/>
              <a:t>разумним</a:t>
            </a:r>
            <a:r>
              <a:rPr lang="en-US" sz="2000" dirty="0"/>
              <a:t> </a:t>
            </a:r>
            <a:r>
              <a:rPr lang="en-US" sz="2000" dirty="0" err="1"/>
              <a:t>роком</a:t>
            </a:r>
            <a:r>
              <a:rPr lang="en-US" sz="2000" dirty="0"/>
              <a:t> </a:t>
            </a:r>
            <a:r>
              <a:rPr lang="en-US" sz="2000" dirty="0" err="1"/>
              <a:t>сматра</a:t>
            </a:r>
            <a:r>
              <a:rPr lang="en-US" sz="2000" dirty="0"/>
              <a:t> </a:t>
            </a:r>
            <a:r>
              <a:rPr lang="en-US" sz="2000" dirty="0" err="1"/>
              <a:t>трајање</a:t>
            </a:r>
            <a:r>
              <a:rPr lang="en-US" sz="2000" dirty="0"/>
              <a:t> </a:t>
            </a:r>
            <a:r>
              <a:rPr lang="en-US" sz="2000" dirty="0" err="1"/>
              <a:t>поступка</a:t>
            </a:r>
            <a:r>
              <a:rPr lang="en-US" sz="2000" dirty="0"/>
              <a:t> </a:t>
            </a:r>
            <a:r>
              <a:rPr lang="en-US" sz="2000" dirty="0" err="1"/>
              <a:t>до</a:t>
            </a:r>
            <a:r>
              <a:rPr lang="en-US" sz="2000" dirty="0"/>
              <a:t> </a:t>
            </a:r>
            <a:r>
              <a:rPr lang="en-US" sz="2000" dirty="0" err="1"/>
              <a:t>две</a:t>
            </a:r>
            <a:r>
              <a:rPr lang="en-US" sz="2000" dirty="0"/>
              <a:t> </a:t>
            </a:r>
            <a:r>
              <a:rPr lang="en-US" sz="2000" dirty="0" err="1"/>
              <a:t>године</a:t>
            </a:r>
            <a:r>
              <a:rPr lang="en-US" sz="2000" dirty="0"/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sr-Cyrl-RS" sz="2000" dirty="0" smtClean="0"/>
              <a:t>	</a:t>
            </a:r>
            <a:r>
              <a:rPr lang="en-US" sz="2000" dirty="0" smtClean="0"/>
              <a:t>у </a:t>
            </a:r>
            <a:r>
              <a:rPr lang="en-US" sz="2000" dirty="0" err="1"/>
              <a:t>приоритетним</a:t>
            </a:r>
            <a:r>
              <a:rPr lang="en-US" sz="2000" dirty="0"/>
              <a:t> </a:t>
            </a:r>
            <a:r>
              <a:rPr lang="en-US" sz="2000" dirty="0" err="1"/>
              <a:t>предметима</a:t>
            </a:r>
            <a:r>
              <a:rPr lang="en-US" sz="2000" dirty="0"/>
              <a:t> </a:t>
            </a:r>
            <a:r>
              <a:rPr lang="en-US" sz="2000" dirty="0" err="1"/>
              <a:t>разумним</a:t>
            </a:r>
            <a:r>
              <a:rPr lang="en-US" sz="2000" dirty="0"/>
              <a:t> </a:t>
            </a:r>
            <a:r>
              <a:rPr lang="en-US" sz="2000" dirty="0" err="1"/>
              <a:t>роком</a:t>
            </a:r>
            <a:r>
              <a:rPr lang="en-US" sz="2000" dirty="0"/>
              <a:t> </a:t>
            </a:r>
            <a:r>
              <a:rPr lang="en-US" sz="2000" dirty="0" err="1"/>
              <a:t>сматра</a:t>
            </a:r>
            <a:r>
              <a:rPr lang="en-US" sz="2000" dirty="0"/>
              <a:t> </a:t>
            </a:r>
            <a:r>
              <a:rPr lang="en-US" sz="2000" dirty="0" err="1"/>
              <a:t>краћи</a:t>
            </a:r>
            <a:r>
              <a:rPr lang="en-US" sz="2000" dirty="0"/>
              <a:t> </a:t>
            </a:r>
            <a:r>
              <a:rPr lang="en-US" sz="2000" dirty="0" err="1"/>
              <a:t>рок</a:t>
            </a:r>
            <a:r>
              <a:rPr lang="en-US" sz="2000" dirty="0"/>
              <a:t> </a:t>
            </a:r>
            <a:r>
              <a:rPr lang="en-US" sz="2000" dirty="0" err="1"/>
              <a:t>трајања</a:t>
            </a:r>
            <a:r>
              <a:rPr lang="en-US" sz="2000" dirty="0"/>
              <a:t> </a:t>
            </a:r>
            <a:r>
              <a:rPr lang="en-US" sz="2000" dirty="0" err="1"/>
              <a:t>поступка</a:t>
            </a:r>
            <a:r>
              <a:rPr lang="en-US" sz="2000" dirty="0"/>
              <a:t> </a:t>
            </a:r>
            <a:endParaRPr lang="sr-Cyrl-RS" sz="2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000" dirty="0"/>
              <a:t>	</a:t>
            </a:r>
            <a:r>
              <a:rPr lang="en-US" sz="2000" dirty="0" smtClean="0"/>
              <a:t>у </a:t>
            </a:r>
            <a:r>
              <a:rPr lang="en-US" sz="2000" dirty="0" err="1"/>
              <a:t>сложенијим</a:t>
            </a:r>
            <a:r>
              <a:rPr lang="en-US" sz="2000" dirty="0"/>
              <a:t> </a:t>
            </a:r>
            <a:r>
              <a:rPr lang="en-US" sz="2000" dirty="0" err="1"/>
              <a:t>предметима</a:t>
            </a:r>
            <a:r>
              <a:rPr lang="en-US" sz="2000" dirty="0"/>
              <a:t> </a:t>
            </a:r>
            <a:r>
              <a:rPr lang="en-US" sz="2000" dirty="0" err="1"/>
              <a:t>разумни</a:t>
            </a:r>
            <a:r>
              <a:rPr lang="en-US" sz="2000" dirty="0"/>
              <a:t> </a:t>
            </a:r>
            <a:r>
              <a:rPr lang="en-US" sz="2000" dirty="0" err="1"/>
              <a:t>рок</a:t>
            </a:r>
            <a:r>
              <a:rPr lang="en-US" sz="2000" dirty="0"/>
              <a:t> </a:t>
            </a:r>
            <a:r>
              <a:rPr lang="en-US" sz="2000" dirty="0" err="1"/>
              <a:t>може</a:t>
            </a:r>
            <a:r>
              <a:rPr lang="en-US" sz="2000" dirty="0"/>
              <a:t> </a:t>
            </a:r>
            <a:r>
              <a:rPr lang="en-US" sz="2000" dirty="0" err="1"/>
              <a:t>бити</a:t>
            </a:r>
            <a:r>
              <a:rPr lang="en-US" sz="2000" dirty="0"/>
              <a:t> и </a:t>
            </a:r>
            <a:r>
              <a:rPr lang="en-US" sz="2000" dirty="0" err="1"/>
              <a:t>дужи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</a:t>
            </a:r>
            <a:r>
              <a:rPr lang="en-US" sz="2000" dirty="0" err="1"/>
              <a:t>две</a:t>
            </a:r>
            <a:r>
              <a:rPr lang="en-US" sz="2000" dirty="0"/>
              <a:t> </a:t>
            </a:r>
            <a:r>
              <a:rPr lang="en-US" sz="2000" dirty="0" err="1"/>
              <a:t>године</a:t>
            </a:r>
            <a:r>
              <a:rPr lang="en-US" sz="2000" dirty="0"/>
              <a:t> </a:t>
            </a:r>
            <a:endParaRPr lang="sr-Cyrl-RS" sz="2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000" dirty="0"/>
              <a:t>	</a:t>
            </a:r>
            <a:r>
              <a:rPr lang="en-US" sz="2000" dirty="0" err="1" smtClean="0"/>
              <a:t>рокови</a:t>
            </a:r>
            <a:r>
              <a:rPr lang="en-US" sz="2000" dirty="0" smtClean="0"/>
              <a:t> </a:t>
            </a:r>
            <a:r>
              <a:rPr lang="en-US" sz="2000" dirty="0" err="1"/>
              <a:t>су</a:t>
            </a:r>
            <a:r>
              <a:rPr lang="en-US" sz="2000" dirty="0"/>
              <a:t> </a:t>
            </a:r>
            <a:r>
              <a:rPr lang="en-US" sz="2000" dirty="0" err="1"/>
              <a:t>дужи</a:t>
            </a:r>
            <a:r>
              <a:rPr lang="en-US" sz="2000" dirty="0"/>
              <a:t> </a:t>
            </a:r>
            <a:r>
              <a:rPr lang="en-US" sz="2000" dirty="0" err="1"/>
              <a:t>ако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поступало</a:t>
            </a:r>
            <a:r>
              <a:rPr lang="en-US" sz="2000" dirty="0"/>
              <a:t> </a:t>
            </a:r>
            <a:r>
              <a:rPr lang="en-US" sz="2000" dirty="0" err="1"/>
              <a:t>више</a:t>
            </a:r>
            <a:r>
              <a:rPr lang="en-US" sz="2000" dirty="0"/>
              <a:t> </a:t>
            </a:r>
            <a:r>
              <a:rPr lang="en-US" sz="2000" dirty="0" err="1"/>
              <a:t>инстанци</a:t>
            </a:r>
            <a:r>
              <a:rPr lang="en-US" sz="2000" dirty="0"/>
              <a:t>, </a:t>
            </a:r>
            <a:endParaRPr lang="sr-Cyrl-RS" sz="2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000" dirty="0"/>
              <a:t>	</a:t>
            </a:r>
            <a:r>
              <a:rPr lang="en-US" sz="2000" dirty="0" err="1" smtClean="0"/>
              <a:t>посебно</a:t>
            </a:r>
            <a:r>
              <a:rPr lang="en-US" sz="2000" dirty="0" smtClean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цене</a:t>
            </a:r>
            <a:r>
              <a:rPr lang="en-US" sz="2000" dirty="0"/>
              <a:t> </a:t>
            </a:r>
            <a:r>
              <a:rPr lang="en-US" sz="2000" dirty="0" err="1"/>
              <a:t>периоди</a:t>
            </a:r>
            <a:r>
              <a:rPr lang="en-US" sz="2000" dirty="0"/>
              <a:t> </a:t>
            </a:r>
            <a:r>
              <a:rPr lang="en-US" sz="2000" dirty="0" err="1"/>
              <a:t>неактивности</a:t>
            </a:r>
            <a:r>
              <a:rPr lang="en-US" sz="2000" dirty="0"/>
              <a:t> </a:t>
            </a:r>
            <a:r>
              <a:rPr lang="en-US" sz="2000" dirty="0" err="1" smtClean="0"/>
              <a:t>судова</a:t>
            </a:r>
            <a:r>
              <a:rPr lang="en-US" sz="2000" dirty="0" smtClean="0"/>
              <a:t> и </a:t>
            </a:r>
            <a:r>
              <a:rPr lang="en-US" sz="2000" dirty="0" err="1" smtClean="0"/>
              <a:t>других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органа</a:t>
            </a:r>
            <a:r>
              <a:rPr lang="en-US" sz="2000" dirty="0" smtClean="0"/>
              <a:t>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000" dirty="0" smtClean="0"/>
              <a:t>	</a:t>
            </a:r>
            <a:r>
              <a:rPr lang="en-US" sz="2000" dirty="0" err="1" smtClean="0"/>
              <a:t>кршења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суђење</a:t>
            </a:r>
            <a:r>
              <a:rPr lang="en-US" sz="2000" dirty="0" smtClean="0"/>
              <a:t> у </a:t>
            </a:r>
            <a:r>
              <a:rPr lang="en-US" sz="2000" dirty="0" err="1" smtClean="0"/>
              <a:t>разумном</a:t>
            </a:r>
            <a:r>
              <a:rPr lang="en-US" sz="2000" dirty="0" smtClean="0"/>
              <a:t> </a:t>
            </a:r>
            <a:r>
              <a:rPr lang="en-US" sz="2000" dirty="0" err="1" smtClean="0"/>
              <a:t>року</a:t>
            </a:r>
            <a:r>
              <a:rPr lang="en-US" sz="2000" dirty="0" smtClean="0"/>
              <a:t> </a:t>
            </a:r>
            <a:r>
              <a:rPr lang="en-US" sz="2000" dirty="0" err="1" smtClean="0"/>
              <a:t>нема</a:t>
            </a:r>
            <a:r>
              <a:rPr lang="en-US" sz="2000" dirty="0" smtClean="0"/>
              <a:t> </a:t>
            </a:r>
            <a:r>
              <a:rPr lang="en-US" sz="2000" dirty="0" err="1" smtClean="0"/>
              <a:t>ако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сам</a:t>
            </a:r>
            <a:r>
              <a:rPr lang="en-US" sz="2000" dirty="0" smtClean="0"/>
              <a:t> </a:t>
            </a:r>
            <a:r>
              <a:rPr lang="en-US" sz="2000" dirty="0" err="1" smtClean="0"/>
              <a:t>подносилац</a:t>
            </a:r>
            <a:r>
              <a:rPr lang="en-US" sz="2000" dirty="0" smtClean="0"/>
              <a:t> </a:t>
            </a:r>
            <a:r>
              <a:rPr lang="en-US" sz="2000" dirty="0" err="1" smtClean="0"/>
              <a:t>допринео</a:t>
            </a:r>
            <a:r>
              <a:rPr lang="en-US" sz="2000" dirty="0" smtClean="0"/>
              <a:t> </a:t>
            </a:r>
            <a:r>
              <a:rPr lang="en-US" sz="2000" dirty="0" err="1" smtClean="0"/>
              <a:t>дужем</a:t>
            </a:r>
            <a:r>
              <a:rPr lang="en-US" sz="2000" dirty="0" smtClean="0"/>
              <a:t> </a:t>
            </a:r>
            <a:r>
              <a:rPr lang="en-US" sz="2000" dirty="0" err="1" smtClean="0"/>
              <a:t>трајању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поступка</a:t>
            </a:r>
            <a:r>
              <a:rPr lang="en-US" sz="2000" dirty="0" smtClean="0"/>
              <a:t> </a:t>
            </a: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4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lvl="1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рирода и врста предмета суђења или истраге</a:t>
            </a:r>
          </a:p>
          <a:p>
            <a:pPr marL="457200" lvl="1" indent="0" algn="ctr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lvl="1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начај предмета суђења или истраге по странку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Случајеви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захтевају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изузетну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марљивост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хитност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sr-Cyrl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онашање странака током поступка, посебно поштовање </a:t>
            </a:r>
          </a:p>
          <a:p>
            <a:pPr marL="457200" lvl="1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процесних права и обавеза</a:t>
            </a:r>
          </a:p>
          <a:p>
            <a:pPr marL="457200" lvl="1" indent="0" algn="ct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Кашњења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проузрокована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понашањем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странака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доприносе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дужини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трајања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објективне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чињенице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приписати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 је дужан да санкционише процесну недисциплину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оштовање редоследа решавања предмета </a:t>
            </a:r>
          </a:p>
        </p:txBody>
      </p:sp>
    </p:spTree>
    <p:extLst>
      <p:ext uri="{BB962C8B-B14F-4D97-AF65-F5344CB8AC3E}">
        <p14:creationId xmlns:p14="http://schemas.microsoft.com/office/powerpoint/2010/main" val="4752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lvl="1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Законски рокови за заказивање рочишта и главног претреса </a:t>
            </a:r>
          </a:p>
          <a:p>
            <a:pPr marL="457200" lvl="1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израду одлука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186</Words>
  <Application>Microsoft Office PowerPoint</Application>
  <PresentationFormat>Widescreen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Duska Ilic</dc:creator>
  <cp:lastModifiedBy>Duska Ilic</cp:lastModifiedBy>
  <cp:revision>13</cp:revision>
  <dcterms:created xsi:type="dcterms:W3CDTF">2019-11-11T09:37:39Z</dcterms:created>
  <dcterms:modified xsi:type="dcterms:W3CDTF">2019-11-19T11:40:33Z</dcterms:modified>
</cp:coreProperties>
</file>